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9" r:id="rId8"/>
    <p:sldId id="271" r:id="rId9"/>
    <p:sldId id="272" r:id="rId10"/>
    <p:sldId id="273" r:id="rId11"/>
    <p:sldId id="26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39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95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2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15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21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70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74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25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34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847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36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69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31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12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49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56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70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F432-3290-40E7-9933-B58B6780DBD7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216C-0B23-4622-9655-2DA8628487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6897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230425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IQ" sz="7200" dirty="0" smtClean="0">
                <a:cs typeface="PT Bold Heading" pitchFamily="2" charset="-78"/>
              </a:rPr>
              <a:t>اصابات المفاصل</a:t>
            </a:r>
            <a:endParaRPr lang="ar-IQ" sz="72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87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العلامات والاعراض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47664" y="2336873"/>
            <a:ext cx="6887389" cy="3599316"/>
          </a:xfrm>
        </p:spPr>
        <p:txBody>
          <a:bodyPr>
            <a:normAutofit/>
          </a:bodyPr>
          <a:lstStyle/>
          <a:p>
            <a:r>
              <a:rPr lang="ar-IQ" sz="2800" dirty="0" smtClean="0"/>
              <a:t>الم شديد يزداد عند الضغط</a:t>
            </a:r>
          </a:p>
          <a:p>
            <a:r>
              <a:rPr lang="ar-IQ" sz="2800" dirty="0" smtClean="0"/>
              <a:t>تورم</a:t>
            </a:r>
          </a:p>
          <a:p>
            <a:r>
              <a:rPr lang="ar-IQ" sz="2800" dirty="0" smtClean="0"/>
              <a:t>تغير لون الجلد</a:t>
            </a:r>
          </a:p>
          <a:p>
            <a:r>
              <a:rPr lang="ar-IQ" sz="2800" dirty="0" smtClean="0"/>
              <a:t>ارتفاع درجة حرارة المنطقة</a:t>
            </a:r>
          </a:p>
          <a:p>
            <a:r>
              <a:rPr lang="ar-IQ" sz="2800" dirty="0" smtClean="0"/>
              <a:t>تحدد الحركة</a:t>
            </a:r>
            <a:endParaRPr lang="ar-IQ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5"/>
            <a:ext cx="5572377" cy="25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ar-IQ" dirty="0" smtClean="0">
                <a:cs typeface="PT Bold Heading" pitchFamily="2" charset="-78"/>
              </a:rPr>
              <a:t>العلاج</a:t>
            </a:r>
            <a:endParaRPr lang="ar-IQ" dirty="0">
              <a:cs typeface="PT Bold Heading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6" y="1988840"/>
            <a:ext cx="684076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0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850106"/>
          </a:xfrm>
        </p:spPr>
        <p:txBody>
          <a:bodyPr/>
          <a:lstStyle/>
          <a:p>
            <a:pPr algn="r"/>
            <a:r>
              <a:rPr lang="ar-IQ" dirty="0" smtClean="0"/>
              <a:t>الخلع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9515" y="1988840"/>
            <a:ext cx="8229600" cy="2620887"/>
          </a:xfrm>
        </p:spPr>
        <p:txBody>
          <a:bodyPr>
            <a:normAutofit/>
          </a:bodyPr>
          <a:lstStyle/>
          <a:p>
            <a:r>
              <a:rPr lang="ar-IQ" dirty="0" smtClean="0"/>
              <a:t>هو إزاحة العظم عن مكانه الطبيعي في المفصل نتيجة شدة خارجية تؤدي الى إصابة الاربطة والعضلات المحيطة بالمفصل وهو على نوعان :</a:t>
            </a:r>
          </a:p>
          <a:p>
            <a:r>
              <a:rPr lang="ar-IQ" dirty="0" smtClean="0"/>
              <a:t>الخلع الجزئي :خروج العظم جزئيا من محله ويبقى السطح المفصلي مواجها السطح الاخر</a:t>
            </a:r>
          </a:p>
          <a:p>
            <a:r>
              <a:rPr lang="ar-IQ" dirty="0" smtClean="0"/>
              <a:t>الخلع الكلي: خروج العظم كليا من مكانه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949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الاعراض والعلامات والعلاج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2336872"/>
            <a:ext cx="6887389" cy="4116463"/>
          </a:xfrm>
        </p:spPr>
        <p:txBody>
          <a:bodyPr>
            <a:noAutofit/>
          </a:bodyPr>
          <a:lstStyle/>
          <a:p>
            <a:r>
              <a:rPr lang="ar-IQ" sz="2800" dirty="0" smtClean="0"/>
              <a:t>فقدان الوظيفة الطبيعية</a:t>
            </a:r>
          </a:p>
          <a:p>
            <a:r>
              <a:rPr lang="ar-IQ" sz="2800" dirty="0" smtClean="0"/>
              <a:t>التشوه</a:t>
            </a:r>
          </a:p>
          <a:p>
            <a:r>
              <a:rPr lang="ar-IQ" sz="2800" dirty="0" smtClean="0"/>
              <a:t>تورم</a:t>
            </a:r>
          </a:p>
          <a:p>
            <a:r>
              <a:rPr lang="ar-IQ" sz="2800" dirty="0" smtClean="0"/>
              <a:t>العلاج : تثبيت الطرف المصاب ونقله للمستشفى</a:t>
            </a:r>
          </a:p>
          <a:p>
            <a:r>
              <a:rPr lang="ar-IQ" sz="2800" dirty="0" smtClean="0"/>
              <a:t>اخذ صورة شعاعية للتأكد من الخلع وعدم وجود كسر</a:t>
            </a:r>
          </a:p>
          <a:p>
            <a:r>
              <a:rPr lang="ar-IQ" sz="2800" dirty="0" smtClean="0"/>
              <a:t>ارجاع المفصل الى وضعه السابق</a:t>
            </a:r>
          </a:p>
          <a:p>
            <a:r>
              <a:rPr lang="ar-IQ" sz="2800" dirty="0" smtClean="0"/>
              <a:t>التثبيت</a:t>
            </a:r>
          </a:p>
          <a:p>
            <a:r>
              <a:rPr lang="ar-IQ" sz="2800" dirty="0" smtClean="0"/>
              <a:t>العلاج الطبيعي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5776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إصابات الاعصاب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3200" dirty="0" smtClean="0"/>
              <a:t>التمزق الكلي للعصب : يؤدي الى شلل كلي للعضلة</a:t>
            </a:r>
          </a:p>
          <a:p>
            <a:r>
              <a:rPr lang="ar-IQ" sz="3200" dirty="0" smtClean="0"/>
              <a:t>النزف داخل العصب</a:t>
            </a:r>
          </a:p>
          <a:p>
            <a:r>
              <a:rPr lang="ar-IQ" sz="3200" dirty="0" smtClean="0"/>
              <a:t>كدم العصب: يؤدي الى شلل وقتي</a:t>
            </a:r>
          </a:p>
          <a:p>
            <a:r>
              <a:rPr lang="ar-IQ" sz="3200" dirty="0" smtClean="0"/>
              <a:t>سحب العصب : مثل ثني الراس بقوة الى احد الجانبين يؤدي الى تنمل بالطرف وفقدان الوظيفة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0925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560840" cy="38164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ar-IQ" dirty="0" smtClean="0">
                <a:cs typeface="PT Bold Heading" pitchFamily="2" charset="-78"/>
              </a:rPr>
              <a:t>انواع المفاصل</a:t>
            </a:r>
            <a:br>
              <a:rPr lang="ar-IQ" dirty="0" smtClean="0">
                <a:cs typeface="PT Bold Heading" pitchFamily="2" charset="-78"/>
              </a:rPr>
            </a:br>
            <a:r>
              <a:rPr lang="ar-IQ" dirty="0" smtClean="0">
                <a:cs typeface="PT Bold Heading" pitchFamily="2" charset="-78"/>
              </a:rPr>
              <a:t>1- المفاصل الليفية</a:t>
            </a:r>
            <a:br>
              <a:rPr lang="ar-IQ" dirty="0" smtClean="0">
                <a:cs typeface="PT Bold Heading" pitchFamily="2" charset="-78"/>
              </a:rPr>
            </a:br>
            <a:r>
              <a:rPr lang="ar-IQ" dirty="0" smtClean="0">
                <a:cs typeface="PT Bold Heading" pitchFamily="2" charset="-78"/>
              </a:rPr>
              <a:t>2- المفاصل الغضروفية</a:t>
            </a:r>
            <a:br>
              <a:rPr lang="ar-IQ" dirty="0" smtClean="0">
                <a:cs typeface="PT Bold Heading" pitchFamily="2" charset="-78"/>
              </a:rPr>
            </a:br>
            <a:r>
              <a:rPr lang="ar-IQ" dirty="0" smtClean="0">
                <a:cs typeface="PT Bold Heading" pitchFamily="2" charset="-78"/>
              </a:rPr>
              <a:t>3- المفاصل المصلية او الزليلية</a:t>
            </a: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576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المفاصل الليفية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ترتبط نهايات العظام بنسيج ليفي كثيف قوي وهي عديمة الحركة مثل عظام الجمجمة المفصل بين القصبة والشظية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7491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المفاصل الغضروفية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ترتبط نهايات العظام بقطع او أقراص من الغضاريف الليفية وتقوى بحزم النسيج الليفي وهي قليلة الحركة  مثل المفاصل بين الفقرات والقبضة وجسم القص وبين الاضلاع والقص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222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المفاصل الزليلية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23728" y="1988840"/>
            <a:ext cx="6887389" cy="3599316"/>
          </a:xfrm>
        </p:spPr>
        <p:txBody>
          <a:bodyPr>
            <a:normAutofit/>
          </a:bodyPr>
          <a:lstStyle/>
          <a:p>
            <a:r>
              <a:rPr lang="ar-IQ" sz="3000" dirty="0" smtClean="0"/>
              <a:t>تكون القسم الأكبر من مفاصل الجسم وبخاصة الأطراف العليا والسفلى واكثرها حركة </a:t>
            </a:r>
          </a:p>
          <a:p>
            <a:r>
              <a:rPr lang="ar-IQ" sz="3000" dirty="0" smtClean="0"/>
              <a:t>السطح المفصلي ناعم واملس</a:t>
            </a:r>
          </a:p>
          <a:p>
            <a:r>
              <a:rPr lang="ar-IQ" sz="3000" dirty="0" smtClean="0"/>
              <a:t>محفظة من النسيج الليفي</a:t>
            </a:r>
          </a:p>
          <a:p>
            <a:r>
              <a:rPr lang="ar-IQ" sz="3000" dirty="0" smtClean="0"/>
              <a:t>اربطة تحيط بالمحفظة</a:t>
            </a:r>
          </a:p>
          <a:p>
            <a:r>
              <a:rPr lang="ar-IQ" sz="3000" dirty="0" smtClean="0"/>
              <a:t>وجود الغشاء الزليلي</a:t>
            </a:r>
            <a:endParaRPr lang="ar-IQ" sz="3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" y="2564904"/>
            <a:ext cx="424847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فوائد الغشاء الزليلي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2336872"/>
            <a:ext cx="6887389" cy="4044455"/>
          </a:xfrm>
        </p:spPr>
        <p:txBody>
          <a:bodyPr>
            <a:noAutofit/>
          </a:bodyPr>
          <a:lstStyle/>
          <a:p>
            <a:r>
              <a:rPr lang="ar-IQ" sz="3200" dirty="0" smtClean="0"/>
              <a:t>غني بالأوعية الدموية لتجهيز العظم والاجزاء المفصلية داخل المحفظة التي تعمل على افراز السائل الزليلي الذي يعمل كمزيت لنهايات العظام ويمنع الاحتكاك ويغذي الغضروف لأنه عديما للأوعية الدموية</a:t>
            </a:r>
          </a:p>
          <a:p>
            <a:r>
              <a:rPr lang="ar-IQ" sz="3200" dirty="0" smtClean="0"/>
              <a:t>يبطن المحفظة من الداخل</a:t>
            </a:r>
          </a:p>
          <a:p>
            <a:r>
              <a:rPr lang="ar-IQ" sz="3200" dirty="0" smtClean="0"/>
              <a:t>يغطي الأجزاء غير المتمفصلة من العظام داخل المحفظة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82570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229600" cy="329837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IQ" dirty="0" smtClean="0">
                <a:cs typeface="PT Bold Heading" pitchFamily="2" charset="-78"/>
              </a:rPr>
              <a:t>انواع اصابات المفاصل</a:t>
            </a:r>
            <a:br>
              <a:rPr lang="ar-IQ" dirty="0" smtClean="0">
                <a:cs typeface="PT Bold Heading" pitchFamily="2" charset="-78"/>
              </a:rPr>
            </a:br>
            <a:r>
              <a:rPr lang="ar-IQ" dirty="0" smtClean="0">
                <a:cs typeface="PT Bold Heading" pitchFamily="2" charset="-78"/>
              </a:rPr>
              <a:t>1- لوي ( التواء ) المفصل</a:t>
            </a:r>
            <a:br>
              <a:rPr lang="ar-IQ" dirty="0" smtClean="0">
                <a:cs typeface="PT Bold Heading" pitchFamily="2" charset="-78"/>
              </a:rPr>
            </a:br>
            <a:r>
              <a:rPr lang="ar-IQ" dirty="0" smtClean="0">
                <a:cs typeface="PT Bold Heading" pitchFamily="2" charset="-78"/>
              </a:rPr>
              <a:t>2- خلع المفصل </a:t>
            </a: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223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اللوي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2060848"/>
            <a:ext cx="6887389" cy="3875341"/>
          </a:xfrm>
        </p:spPr>
        <p:txBody>
          <a:bodyPr>
            <a:normAutofit/>
          </a:bodyPr>
          <a:lstStyle/>
          <a:p>
            <a:r>
              <a:rPr lang="ar-IQ" sz="3200" dirty="0" smtClean="0"/>
              <a:t>إصابة اربطة المفصل نتيجة شدة خارجية مما يؤدي الى تمطي او تمزق جزئي او كلي لرباط او اكثر</a:t>
            </a:r>
          </a:p>
          <a:p>
            <a:r>
              <a:rPr lang="ar-IQ" sz="3200" dirty="0" smtClean="0"/>
              <a:t>سبب هذه الإصابة قوة خارجية اكبر من ان تتحملها هذه الاربطة لأنها مكونه من الياف غير مطاطية تعمل على تثبيت المفصل</a:t>
            </a:r>
          </a:p>
          <a:p>
            <a:r>
              <a:rPr lang="ar-IQ" sz="3200" dirty="0" smtClean="0"/>
              <a:t>كذلك الحركات الخاطئة اثناء الاداء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9810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تصنيف إصابة اللوي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3200" dirty="0" smtClean="0"/>
              <a:t>البسيطة : تشمل تمزق عدد قليل من الياف الرباط وبدون مضاعفات</a:t>
            </a:r>
          </a:p>
          <a:p>
            <a:r>
              <a:rPr lang="ar-IQ" sz="3200" dirty="0" smtClean="0"/>
              <a:t>المتوسطة: تمزق الياف الاربطة بنسبة 5- 95% بدون انقطاع الاربطة ويتأثر استقرار المفصل</a:t>
            </a:r>
          </a:p>
          <a:p>
            <a:r>
              <a:rPr lang="ar-IQ" sz="3200" dirty="0" smtClean="0"/>
              <a:t>الشديد: تمزق الرباط او الاربطة بالكامل وانقطاعها ويقد يحصل خلع او كسر من منطقة اتصال الرباط بالعظم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3930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برلين">
  <a:themeElements>
    <a:clrScheme name="برلين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برلين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برلي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TM04033917[[fn=برلين]]</Template>
  <TotalTime>127</TotalTime>
  <Words>349</Words>
  <Application>Microsoft Office PowerPoint</Application>
  <PresentationFormat>عرض على الشاشة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PT Bold Heading</vt:lpstr>
      <vt:lpstr>Times New Roman</vt:lpstr>
      <vt:lpstr>Trebuchet MS</vt:lpstr>
      <vt:lpstr>برلين</vt:lpstr>
      <vt:lpstr>اصابات المفاصل</vt:lpstr>
      <vt:lpstr>انواع المفاصل 1- المفاصل الليفية 2- المفاصل الغضروفية 3- المفاصل المصلية او الزليلية </vt:lpstr>
      <vt:lpstr>المفاصل الليفية</vt:lpstr>
      <vt:lpstr>المفاصل الغضروفية</vt:lpstr>
      <vt:lpstr>المفاصل الزليلية </vt:lpstr>
      <vt:lpstr>فوائد الغشاء الزليلي</vt:lpstr>
      <vt:lpstr>انواع اصابات المفاصل 1- لوي ( التواء ) المفصل 2- خلع المفصل  </vt:lpstr>
      <vt:lpstr>اللوي</vt:lpstr>
      <vt:lpstr>تصنيف إصابة اللوي</vt:lpstr>
      <vt:lpstr>العلامات والاعراض</vt:lpstr>
      <vt:lpstr>العلاج</vt:lpstr>
      <vt:lpstr>الخلع</vt:lpstr>
      <vt:lpstr>الاعراض والعلامات والعلاج</vt:lpstr>
      <vt:lpstr>إصابات الاعصاب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اصابات المفاصل</dc:title>
  <dc:creator>DR.Ahmed Saker 2o1O</dc:creator>
  <cp:lastModifiedBy>Dr.kamil</cp:lastModifiedBy>
  <cp:revision>15</cp:revision>
  <dcterms:created xsi:type="dcterms:W3CDTF">2012-11-12T20:01:18Z</dcterms:created>
  <dcterms:modified xsi:type="dcterms:W3CDTF">2019-01-16T15:44:05Z</dcterms:modified>
</cp:coreProperties>
</file>